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9" r:id="rId1"/>
  </p:sldMasterIdLst>
  <p:notesMasterIdLst>
    <p:notesMasterId r:id="rId24"/>
  </p:notesMasterIdLst>
  <p:sldIdLst>
    <p:sldId id="296" r:id="rId2"/>
    <p:sldId id="295" r:id="rId3"/>
    <p:sldId id="259" r:id="rId4"/>
    <p:sldId id="260" r:id="rId5"/>
    <p:sldId id="297" r:id="rId6"/>
    <p:sldId id="298" r:id="rId7"/>
    <p:sldId id="299" r:id="rId8"/>
    <p:sldId id="300" r:id="rId9"/>
    <p:sldId id="283" r:id="rId10"/>
    <p:sldId id="301" r:id="rId11"/>
    <p:sldId id="303" r:id="rId12"/>
    <p:sldId id="305" r:id="rId13"/>
    <p:sldId id="304" r:id="rId14"/>
    <p:sldId id="302" r:id="rId15"/>
    <p:sldId id="308" r:id="rId16"/>
    <p:sldId id="268" r:id="rId17"/>
    <p:sldId id="306" r:id="rId18"/>
    <p:sldId id="307" r:id="rId19"/>
    <p:sldId id="309" r:id="rId20"/>
    <p:sldId id="310" r:id="rId21"/>
    <p:sldId id="277" r:id="rId22"/>
    <p:sldId id="278" r:id="rId23"/>
  </p:sldIdLst>
  <p:sldSz cx="9144000" cy="5143500" type="screen16x9"/>
  <p:notesSz cx="6858000" cy="9144000"/>
  <p:embeddedFontLst>
    <p:embeddedFont>
      <p:font typeface="Oswald" pitchFamily="2" charset="77"/>
      <p:regular r:id="rId25"/>
      <p:bold r:id="rId26"/>
    </p:embeddedFont>
    <p:embeddedFont>
      <p:font typeface="Source Sans Pro" panose="020B050303040302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1A1956-3D7E-41C0-9DF7-105A978C6925}">
  <a:tblStyle styleId="{891A1956-3D7E-41C0-9DF7-105A978C69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82E05BE-877C-40BA-BEE6-E4ECDAF45F9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95"/>
    <p:restoredTop sz="93076"/>
  </p:normalViewPr>
  <p:slideViewPr>
    <p:cSldViewPr snapToGrid="0" snapToObjects="1">
      <p:cViewPr varScale="1">
        <p:scale>
          <a:sx n="109" d="100"/>
          <a:sy n="109" d="100"/>
        </p:scale>
        <p:origin x="200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93005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448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89546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3050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2628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2252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0206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451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cd566ac1d1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cd566ac1d1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1920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1711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</p:sp>
      <p:sp>
        <p:nvSpPr>
          <p:cNvPr id="76" name="Google Shape;76;p3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35000"/>
            </a:srgbClr>
          </a:solidFill>
          <a:ln>
            <a:noFill/>
          </a:ln>
        </p:spPr>
      </p:sp>
      <p:sp>
        <p:nvSpPr>
          <p:cNvPr id="77" name="Google Shape;77;p3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81" name="Google Shape;81;p3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" name="Google Shape;82;p3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" name="Google Shape;83;p3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84" name="Google Shape;84;p3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85" name="Google Shape;85;p3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3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3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>
            <a:spLocks noGrp="1"/>
          </p:cNvSpPr>
          <p:nvPr>
            <p:ph type="body" idx="1"/>
          </p:nvPr>
        </p:nvSpPr>
        <p:spPr>
          <a:xfrm>
            <a:off x="1519975" y="2161800"/>
            <a:ext cx="6104100" cy="819900"/>
          </a:xfrm>
          <a:prstGeom prst="rect">
            <a:avLst/>
          </a:prstGeom>
          <a:solidFill>
            <a:schemeClr val="lt1">
              <a:alpha val="85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◉"/>
              <a:defRPr sz="3000" i="1"/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◉"/>
              <a:defRPr sz="3000" i="1"/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 i="1"/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 i="1"/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9pPr>
          </a:lstStyle>
          <a:p>
            <a:endParaRPr dirty="0"/>
          </a:p>
        </p:txBody>
      </p:sp>
      <p:sp>
        <p:nvSpPr>
          <p:cNvPr id="119" name="Google Shape;119;p4"/>
          <p:cNvSpPr txBox="1"/>
          <p:nvPr/>
        </p:nvSpPr>
        <p:spPr>
          <a:xfrm>
            <a:off x="3593400" y="552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accent1"/>
                </a:solidFill>
              </a:rPr>
              <a:t>“</a:t>
            </a:r>
            <a:endParaRPr sz="9600" dirty="0">
              <a:solidFill>
                <a:schemeClr val="accent1"/>
              </a:solidFill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21" name="Google Shape;121;p4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22" name="Google Shape;122;p4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4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4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26" name="Google Shape;126;p4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7" name="Google Shape;127;p4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8" name="Google Shape;128;p4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29" name="Google Shape;129;p4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130" name="Google Shape;130;p4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4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4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62" name="Google Shape;162;p5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63" name="Google Shape;163;p5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5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5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5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67" name="Google Shape;167;p5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8" name="Google Shape;168;p5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9" name="Google Shape;169;p5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70" name="Google Shape;170;p5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171" name="Google Shape;171;p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5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5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5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solidFill>
            <a:schemeClr val="lt1">
              <a:alpha val="85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2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05" name="Google Shape;205;p6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06" name="Google Shape;206;p6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6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6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" name="Google Shape;209;p6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10" name="Google Shape;210;p6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1" name="Google Shape;211;p6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2" name="Google Shape;212;p6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13" name="Google Shape;213;p6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214" name="Google Shape;214;p6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 userDrawn="1"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Google Shape;239;p6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6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6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6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 dirty="0"/>
          </a:p>
        </p:txBody>
      </p:sp>
      <p:sp>
        <p:nvSpPr>
          <p:cNvPr id="244" name="Google Shape;244;p6"/>
          <p:cNvSpPr txBox="1">
            <a:spLocks noGrp="1"/>
          </p:cNvSpPr>
          <p:nvPr>
            <p:ph type="body" idx="1"/>
          </p:nvPr>
        </p:nvSpPr>
        <p:spPr>
          <a:xfrm>
            <a:off x="1131500" y="1552950"/>
            <a:ext cx="3339900" cy="2665800"/>
          </a:xfrm>
          <a:prstGeom prst="rect">
            <a:avLst/>
          </a:prstGeom>
          <a:solidFill>
            <a:schemeClr val="lt1">
              <a:alpha val="85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 dirty="0"/>
          </a:p>
        </p:txBody>
      </p:sp>
      <p:sp>
        <p:nvSpPr>
          <p:cNvPr id="245" name="Google Shape;245;p6"/>
          <p:cNvSpPr txBox="1">
            <a:spLocks noGrp="1"/>
          </p:cNvSpPr>
          <p:nvPr>
            <p:ph type="body" idx="2"/>
          </p:nvPr>
        </p:nvSpPr>
        <p:spPr>
          <a:xfrm>
            <a:off x="4672563" y="1552950"/>
            <a:ext cx="3339900" cy="2665800"/>
          </a:xfrm>
          <a:prstGeom prst="rect">
            <a:avLst/>
          </a:prstGeom>
          <a:solidFill>
            <a:schemeClr val="lt1">
              <a:alpha val="85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 dirty="0"/>
          </a:p>
        </p:txBody>
      </p:sp>
      <p:sp>
        <p:nvSpPr>
          <p:cNvPr id="246" name="Google Shape;246;p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94" name="Google Shape;294;p8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95" name="Google Shape;295;p8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8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8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8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99" name="Google Shape;299;p8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0" name="Google Shape;300;p8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1" name="Google Shape;301;p8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02" name="Google Shape;302;p8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03" name="Google Shape;303;p8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8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8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8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8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8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1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83" name="Google Shape;383;p10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4" name="Google Shape;384;p10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5" name="Google Shape;385;p10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86" name="Google Shape;386;p10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87" name="Google Shape;387;p1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1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l graph">
  <p:cSld name="BLANK_2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1"/>
          <p:cNvSpPr/>
          <p:nvPr/>
        </p:nvSpPr>
        <p:spPr>
          <a:xfrm>
            <a:off x="-20075" y="636775"/>
            <a:ext cx="9203950" cy="4550900"/>
          </a:xfrm>
          <a:custGeom>
            <a:avLst/>
            <a:gdLst/>
            <a:ahLst/>
            <a:cxnLst/>
            <a:rect l="l" t="t" r="r" b="b"/>
            <a:pathLst>
              <a:path w="368158" h="182036" extrusionOk="0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chemeClr val="accent5">
              <a:alpha val="49000"/>
            </a:schemeClr>
          </a:solidFill>
          <a:ln>
            <a:noFill/>
          </a:ln>
        </p:spPr>
      </p:sp>
      <p:sp>
        <p:nvSpPr>
          <p:cNvPr id="419" name="Google Shape;419;p11"/>
          <p:cNvSpPr/>
          <p:nvPr/>
        </p:nvSpPr>
        <p:spPr>
          <a:xfrm>
            <a:off x="-33475" y="768100"/>
            <a:ext cx="9210650" cy="4406200"/>
          </a:xfrm>
          <a:custGeom>
            <a:avLst/>
            <a:gdLst/>
            <a:ahLst/>
            <a:cxnLst/>
            <a:rect l="l" t="t" r="r" b="b"/>
            <a:pathLst>
              <a:path w="368426" h="176248" extrusionOk="0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CEF6">
              <a:alpha val="35000"/>
            </a:srgbClr>
          </a:solidFill>
          <a:ln>
            <a:noFill/>
          </a:ln>
        </p:spPr>
      </p:sp>
      <p:sp>
        <p:nvSpPr>
          <p:cNvPr id="420" name="Google Shape;420;p11"/>
          <p:cNvSpPr/>
          <p:nvPr/>
        </p:nvSpPr>
        <p:spPr>
          <a:xfrm rot="8100000">
            <a:off x="1847981" y="44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1"/>
          <p:cNvSpPr/>
          <p:nvPr/>
        </p:nvSpPr>
        <p:spPr>
          <a:xfrm rot="8100000">
            <a:off x="6038981" y="72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1"/>
          <p:cNvSpPr/>
          <p:nvPr/>
        </p:nvSpPr>
        <p:spPr>
          <a:xfrm rot="8100000">
            <a:off x="7181981" y="76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11"/>
          <p:cNvGrpSpPr/>
          <p:nvPr/>
        </p:nvGrpSpPr>
        <p:grpSpPr>
          <a:xfrm>
            <a:off x="-9525" y="652475"/>
            <a:ext cx="9167825" cy="595300"/>
            <a:chOff x="-9525" y="4462475"/>
            <a:chExt cx="9167825" cy="595300"/>
          </a:xfrm>
        </p:grpSpPr>
        <p:sp>
          <p:nvSpPr>
            <p:cNvPr id="424" name="Google Shape;424;p11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5" name="Google Shape;425;p11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6" name="Google Shape;426;p11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27" name="Google Shape;427;p11"/>
          <p:cNvGrpSpPr/>
          <p:nvPr/>
        </p:nvGrpSpPr>
        <p:grpSpPr>
          <a:xfrm>
            <a:off x="-42837" y="633488"/>
            <a:ext cx="9229575" cy="642787"/>
            <a:chOff x="-42837" y="4443488"/>
            <a:chExt cx="9229575" cy="642787"/>
          </a:xfrm>
        </p:grpSpPr>
        <p:sp>
          <p:nvSpPr>
            <p:cNvPr id="428" name="Google Shape;428;p11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1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1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1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1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1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Google Shape;453;p11"/>
          <p:cNvSpPr/>
          <p:nvPr/>
        </p:nvSpPr>
        <p:spPr>
          <a:xfrm>
            <a:off x="2990700" y="77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1"/>
          <p:cNvSpPr/>
          <p:nvPr/>
        </p:nvSpPr>
        <p:spPr>
          <a:xfrm>
            <a:off x="1085700" y="106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1"/>
          <p:cNvSpPr/>
          <p:nvPr/>
        </p:nvSpPr>
        <p:spPr>
          <a:xfrm>
            <a:off x="4895700" y="70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1"/>
          <p:cNvSpPr/>
          <p:nvPr/>
        </p:nvSpPr>
        <p:spPr>
          <a:xfrm rot="8100000">
            <a:off x="8699949" y="51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 dpi="0" rotWithShape="1">
          <a:blip r:embed="rId9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1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2" name="Google Shape;32;p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6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555F8-6097-1848-A368-DED049435C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Skin Cancer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4DBC5D-3A09-2E48-97C8-21A8734E01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Detection of Benign and Malignant </a:t>
            </a:r>
            <a:r>
              <a:rPr lang="en-US" dirty="0" err="1"/>
              <a:t>skincancer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48B13-10E6-B84C-83B8-69209798C0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66947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DATA</a:t>
            </a:r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Data used in the project</a:t>
            </a:r>
            <a:endParaRPr dirty="0"/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0" dirty="0">
                <a:solidFill>
                  <a:schemeClr val="accent2"/>
                </a:solidFill>
              </a:rPr>
              <a:t>4</a:t>
            </a:r>
            <a:endParaRPr sz="12000" dirty="0">
              <a:solidFill>
                <a:schemeClr val="accent2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6709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0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DATA </a:t>
            </a:r>
            <a:r>
              <a:rPr lang="en" sz="2800" dirty="0">
                <a:solidFill>
                  <a:schemeClr val="accent2"/>
                </a:solidFill>
              </a:rPr>
              <a:t>SET</a:t>
            </a:r>
            <a:endParaRPr sz="2800" dirty="0"/>
          </a:p>
        </p:txBody>
      </p:sp>
      <p:sp>
        <p:nvSpPr>
          <p:cNvPr id="525" name="Google Shape;525;p20"/>
          <p:cNvSpPr txBox="1">
            <a:spLocks noGrp="1"/>
          </p:cNvSpPr>
          <p:nvPr>
            <p:ph type="body" idx="2"/>
          </p:nvPr>
        </p:nvSpPr>
        <p:spPr>
          <a:xfrm>
            <a:off x="4672563" y="1552949"/>
            <a:ext cx="3339900" cy="2845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AU" b="1" dirty="0"/>
              <a:t>ISIC Archive</a:t>
            </a:r>
          </a:p>
          <a:p>
            <a:pPr marL="285750" indent="-285750"/>
            <a:r>
              <a:rPr lang="en-AU" b="1" dirty="0"/>
              <a:t>3297 pictures</a:t>
            </a:r>
          </a:p>
          <a:p>
            <a:pPr marL="285750" indent="-285750"/>
            <a:r>
              <a:rPr lang="en-AU" b="1" dirty="0"/>
              <a:t>1800 pictures of benign</a:t>
            </a:r>
          </a:p>
          <a:p>
            <a:pPr marL="285750" indent="-285750"/>
            <a:r>
              <a:rPr lang="en-AU" b="1" dirty="0"/>
              <a:t>1497 pictures of malignant</a:t>
            </a:r>
          </a:p>
          <a:p>
            <a:pPr marL="285750" indent="-285750"/>
            <a:r>
              <a:rPr lang="en-AU" b="1" dirty="0"/>
              <a:t>244 x 244 </a:t>
            </a:r>
            <a:r>
              <a:rPr lang="en-AU" b="1" dirty="0" err="1"/>
              <a:t>resolusion</a:t>
            </a:r>
            <a:endParaRPr lang="en-AU" b="1" dirty="0"/>
          </a:p>
          <a:p>
            <a:pPr marL="285750" indent="-285750"/>
            <a:r>
              <a:rPr lang="en-AU" b="1" dirty="0"/>
              <a:t>Images divided into test and training folder and further into benign and malignant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AU" b="1" dirty="0"/>
          </a:p>
        </p:txBody>
      </p:sp>
      <p:sp>
        <p:nvSpPr>
          <p:cNvPr id="526" name="Google Shape;526;p2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340C36-0271-BE4D-BAAC-738005D85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1373724"/>
            <a:ext cx="3029538" cy="302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9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B4638-7A61-4349-BC4A-EB35E67C7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DATA </a:t>
            </a:r>
            <a:r>
              <a:rPr lang="en-US" sz="2800" dirty="0">
                <a:solidFill>
                  <a:schemeClr val="accent2"/>
                </a:solidFill>
              </a:rPr>
              <a:t>DISTRUBUTION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7734F-CB14-A34F-ACF7-B153EB32C7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80D972-075C-604A-A947-FFF30DBCD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" y="1505562"/>
            <a:ext cx="4599428" cy="31953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8F1727-6695-FA46-9827-F5AB8DAA6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272" y="1505562"/>
            <a:ext cx="4526805" cy="319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70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DATA PREPROCESSING</a:t>
            </a:r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Preparing our images to use with </a:t>
            </a:r>
            <a:r>
              <a:rPr lang="en-AU" dirty="0" err="1"/>
              <a:t>Deeplearning</a:t>
            </a:r>
            <a:endParaRPr dirty="0"/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0" dirty="0">
                <a:solidFill>
                  <a:schemeClr val="accent2"/>
                </a:solidFill>
              </a:rPr>
              <a:t>5</a:t>
            </a:r>
            <a:endParaRPr sz="12000" dirty="0">
              <a:solidFill>
                <a:schemeClr val="accent2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7278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0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IMAGE </a:t>
            </a:r>
            <a:r>
              <a:rPr lang="en" sz="2800" dirty="0">
                <a:solidFill>
                  <a:schemeClr val="accent2"/>
                </a:solidFill>
              </a:rPr>
              <a:t>PREPROCESSING</a:t>
            </a:r>
            <a:endParaRPr sz="2800" dirty="0">
              <a:solidFill>
                <a:schemeClr val="accent2"/>
              </a:solidFill>
            </a:endParaRPr>
          </a:p>
        </p:txBody>
      </p:sp>
      <p:sp>
        <p:nvSpPr>
          <p:cNvPr id="525" name="Google Shape;525;p20"/>
          <p:cNvSpPr txBox="1">
            <a:spLocks noGrp="1"/>
          </p:cNvSpPr>
          <p:nvPr>
            <p:ph type="body" idx="2"/>
          </p:nvPr>
        </p:nvSpPr>
        <p:spPr>
          <a:xfrm>
            <a:off x="4672563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AU" b="1" dirty="0"/>
              <a:t>Import images</a:t>
            </a:r>
          </a:p>
          <a:p>
            <a:pPr marL="285750" indent="-285750"/>
            <a:r>
              <a:rPr lang="en-AU" b="1" dirty="0"/>
              <a:t>Convert to 32 x 32</a:t>
            </a:r>
          </a:p>
          <a:p>
            <a:pPr marL="285750" indent="-285750"/>
            <a:r>
              <a:rPr lang="en-AU" b="1" dirty="0"/>
              <a:t>Convert to 64 x 64</a:t>
            </a:r>
          </a:p>
          <a:p>
            <a:pPr marL="285750" indent="-285750"/>
            <a:r>
              <a:rPr lang="en-AU" b="1" dirty="0"/>
              <a:t>Set up target array</a:t>
            </a:r>
          </a:p>
          <a:p>
            <a:pPr marL="285750" indent="-285750"/>
            <a:r>
              <a:rPr lang="en-AU" b="1" dirty="0"/>
              <a:t>Normalize the data</a:t>
            </a:r>
          </a:p>
        </p:txBody>
      </p:sp>
      <p:sp>
        <p:nvSpPr>
          <p:cNvPr id="526" name="Google Shape;526;p2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1D420E-7E63-C948-8149-CD0245FF8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1372050"/>
            <a:ext cx="3032893" cy="30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38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Models and </a:t>
            </a:r>
            <a:r>
              <a:rPr lang="en-AU" dirty="0" err="1"/>
              <a:t>preformace</a:t>
            </a:r>
            <a:endParaRPr lang="en-AU"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0" dirty="0">
                <a:solidFill>
                  <a:schemeClr val="accent2"/>
                </a:solidFill>
              </a:rPr>
              <a:t>6</a:t>
            </a:r>
            <a:endParaRPr sz="12000" dirty="0">
              <a:solidFill>
                <a:schemeClr val="accent2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9093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5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MODELS</a:t>
            </a:r>
            <a:endParaRPr sz="2800" dirty="0"/>
          </a:p>
        </p:txBody>
      </p:sp>
      <p:graphicFrame>
        <p:nvGraphicFramePr>
          <p:cNvPr id="579" name="Google Shape;579;p25"/>
          <p:cNvGraphicFramePr/>
          <p:nvPr>
            <p:extLst>
              <p:ext uri="{D42A27DB-BD31-4B8C-83A1-F6EECF244321}">
                <p14:modId xmlns:p14="http://schemas.microsoft.com/office/powerpoint/2010/main" val="707005846"/>
              </p:ext>
            </p:extLst>
          </p:nvPr>
        </p:nvGraphicFramePr>
        <p:xfrm>
          <a:off x="1522400" y="1564481"/>
          <a:ext cx="6099200" cy="2913750"/>
        </p:xfrm>
        <a:graphic>
          <a:graphicData uri="http://schemas.openxmlformats.org/drawingml/2006/table">
            <a:tbl>
              <a:tblPr>
                <a:noFill/>
                <a:tableStyleId>{891A1956-3D7E-41C0-9DF7-105A978C6925}</a:tableStyleId>
              </a:tblPr>
              <a:tblGrid>
                <a:gridCol w="152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2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b="1" dirty="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Algorithm</a:t>
                      </a:r>
                      <a:endParaRPr b="1" dirty="0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Accuracy</a:t>
                      </a:r>
                      <a:br>
                        <a:rPr lang="en" sz="1100" b="1" dirty="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</a:br>
                      <a:r>
                        <a:rPr lang="en" sz="1100" b="1" dirty="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32 x 32</a:t>
                      </a:r>
                      <a:endParaRPr sz="1100" b="1" dirty="0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Accuracy</a:t>
                      </a:r>
                      <a:br>
                        <a:rPr lang="en" sz="1100" b="1" dirty="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</a:br>
                      <a:r>
                        <a:rPr lang="en" sz="1100" b="1" dirty="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64 x 64</a:t>
                      </a:r>
                      <a:endParaRPr sz="1100" b="1" dirty="0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100" b="1" dirty="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FN</a:t>
                      </a:r>
                      <a:endParaRPr sz="1100" b="1" dirty="0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27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>
                          <a:solidFill>
                            <a:srgbClr val="3C78D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ZeroR</a:t>
                      </a:r>
                      <a:r>
                        <a:rPr lang="en" sz="1100" dirty="0">
                          <a:solidFill>
                            <a:srgbClr val="3C78D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(Baseline)</a:t>
                      </a:r>
                      <a:endParaRPr sz="1100" dirty="0">
                        <a:solidFill>
                          <a:srgbClr val="3C78D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54%</a:t>
                      </a:r>
                      <a:endParaRPr dirty="0"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54%</a:t>
                      </a:r>
                      <a:endParaRPr dirty="0"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dirty="0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300</a:t>
                      </a:r>
                      <a:endParaRPr dirty="0"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27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3C78D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CNN</a:t>
                      </a:r>
                      <a:endParaRPr sz="1100" dirty="0">
                        <a:solidFill>
                          <a:srgbClr val="3C78D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82.12%</a:t>
                      </a:r>
                      <a:endParaRPr dirty="0"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77.12%</a:t>
                      </a:r>
                      <a:endParaRPr dirty="0"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66 / 128</a:t>
                      </a:r>
                      <a:endParaRPr dirty="0"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27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100" dirty="0">
                          <a:solidFill>
                            <a:srgbClr val="3C78D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ResNet50</a:t>
                      </a:r>
                      <a:endParaRPr sz="1100" dirty="0">
                        <a:solidFill>
                          <a:srgbClr val="3C78D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dirty="0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74.55%</a:t>
                      </a:r>
                      <a:endParaRPr dirty="0"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dirty="0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78.18%</a:t>
                      </a:r>
                      <a:endParaRPr dirty="0"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dirty="0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 / 60</a:t>
                      </a:r>
                      <a:endParaRPr dirty="0"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6519872"/>
                  </a:ext>
                </a:extLst>
              </a:tr>
              <a:tr h="5827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3C78D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VGG16</a:t>
                      </a:r>
                      <a:endParaRPr sz="1100" dirty="0">
                        <a:solidFill>
                          <a:srgbClr val="3C78D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85.30%</a:t>
                      </a:r>
                      <a:endParaRPr dirty="0"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dirty="0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84.39%</a:t>
                      </a:r>
                      <a:endParaRPr dirty="0"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47 / 44</a:t>
                      </a:r>
                      <a:endParaRPr dirty="0"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80" name="Google Shape;580;p2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F7A1-ED14-904A-9B9D-73D0D5C1C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Convolutional </a:t>
            </a:r>
            <a:r>
              <a:rPr lang="en-US" sz="2800" dirty="0">
                <a:solidFill>
                  <a:schemeClr val="accent2"/>
                </a:solidFill>
              </a:rPr>
              <a:t>Neural Network (CNN)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7633D-5150-3740-A317-533F03D323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19E2ED-C0C5-7A40-87C9-FD51EFCC5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37" y="1349925"/>
            <a:ext cx="4276650" cy="30329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F6D84A-67DA-D347-A026-E4D491B26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324" y="1353419"/>
            <a:ext cx="4206340" cy="302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06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F7A1-ED14-904A-9B9D-73D0D5C1C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800" b="0" dirty="0"/>
              <a:t>Visual </a:t>
            </a:r>
            <a:r>
              <a:rPr lang="en-AU" sz="2800" b="0" dirty="0">
                <a:solidFill>
                  <a:schemeClr val="accent2"/>
                </a:solidFill>
              </a:rPr>
              <a:t>Geometry Group (VGG16)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7633D-5150-3740-A317-533F03D323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1987BF-C583-914F-A261-CAD4E4992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76" y="1349925"/>
            <a:ext cx="4279286" cy="303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946D22-C944-C14F-A298-A9F07F435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238" y="1349925"/>
            <a:ext cx="4213787" cy="30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15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FUTURE IMPORVEMENTS</a:t>
            </a:r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What can we do to improve our model</a:t>
            </a:r>
            <a:endParaRPr dirty="0"/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0" dirty="0">
                <a:solidFill>
                  <a:schemeClr val="accent2"/>
                </a:solidFill>
              </a:rPr>
              <a:t>7</a:t>
            </a:r>
            <a:endParaRPr sz="12000" dirty="0">
              <a:solidFill>
                <a:schemeClr val="accent2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4258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2235F-E638-744F-B2C0-5EABC8B85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AGENDA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29D48-2097-524D-8202-E655FEE29D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850" y="1540175"/>
            <a:ext cx="6996600" cy="2854025"/>
          </a:xfrm>
          <a:solidFill>
            <a:schemeClr val="lt1">
              <a:alpha val="50000"/>
            </a:schemeClr>
          </a:solidFill>
        </p:spPr>
        <p:txBody>
          <a:bodyPr/>
          <a:lstStyle/>
          <a:p>
            <a:pPr marL="558800" indent="-457200">
              <a:buFont typeface="+mj-lt"/>
              <a:buAutoNum type="arabicPeriod"/>
            </a:pPr>
            <a:r>
              <a:rPr lang="en-US" dirty="0"/>
              <a:t>CONTEXT</a:t>
            </a:r>
          </a:p>
          <a:p>
            <a:pPr marL="558800" indent="-457200">
              <a:buFont typeface="+mj-lt"/>
              <a:buAutoNum type="arabicPeriod"/>
            </a:pPr>
            <a:r>
              <a:rPr lang="en-US" dirty="0"/>
              <a:t>BUSINESS QUESTION</a:t>
            </a:r>
          </a:p>
          <a:p>
            <a:pPr marL="558800" indent="-457200">
              <a:buFont typeface="+mj-lt"/>
              <a:buAutoNum type="arabicPeriod"/>
            </a:pPr>
            <a:r>
              <a:rPr lang="en-US" dirty="0"/>
              <a:t>PROJECT PIPELINE</a:t>
            </a:r>
          </a:p>
          <a:p>
            <a:pPr marL="558800" indent="-457200">
              <a:buFont typeface="+mj-lt"/>
              <a:buAutoNum type="arabicPeriod"/>
            </a:pPr>
            <a:r>
              <a:rPr lang="en-US" dirty="0"/>
              <a:t>DATA SET</a:t>
            </a:r>
          </a:p>
          <a:p>
            <a:pPr marL="558800" indent="-457200">
              <a:buFont typeface="+mj-lt"/>
              <a:buAutoNum type="arabicPeriod"/>
            </a:pPr>
            <a:r>
              <a:rPr lang="en-US" dirty="0"/>
              <a:t>IMAGE PROCESSING</a:t>
            </a:r>
          </a:p>
          <a:p>
            <a:pPr marL="558800" indent="-457200">
              <a:buFont typeface="+mj-lt"/>
              <a:buAutoNum type="arabicPeriod"/>
            </a:pPr>
            <a:r>
              <a:rPr lang="en-US" dirty="0"/>
              <a:t>MODELS</a:t>
            </a:r>
          </a:p>
          <a:p>
            <a:pPr marL="558800" indent="-457200">
              <a:buFont typeface="+mj-lt"/>
              <a:buAutoNum type="arabicPeriod"/>
            </a:pPr>
            <a:r>
              <a:rPr lang="en-US" dirty="0"/>
              <a:t>FUTURE IMPORVEMENTS</a:t>
            </a:r>
          </a:p>
          <a:p>
            <a:pPr marL="101600" indent="0">
              <a:buNone/>
            </a:pPr>
            <a:endParaRPr lang="en-US" dirty="0"/>
          </a:p>
          <a:p>
            <a:pPr marL="10160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00F83-61E8-064A-B07E-8A7A1E0A61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77867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1C08F-B74F-1E42-A406-8E2E8BA27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FUTURE IMPROVEMENTS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1AD87-C533-B849-BD11-8B935F0DE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850" y="1540174"/>
            <a:ext cx="6996600" cy="2821514"/>
          </a:xfrm>
          <a:solidFill>
            <a:schemeClr val="lt1">
              <a:alpha val="50000"/>
            </a:schemeClr>
          </a:solidFill>
        </p:spPr>
        <p:txBody>
          <a:bodyPr/>
          <a:lstStyle/>
          <a:p>
            <a:r>
              <a:rPr lang="en-US" dirty="0"/>
              <a:t>Train on larger pictures</a:t>
            </a:r>
          </a:p>
          <a:p>
            <a:r>
              <a:rPr lang="en-US" dirty="0"/>
              <a:t>Focus on VGG and CNN</a:t>
            </a:r>
          </a:p>
          <a:p>
            <a:r>
              <a:rPr lang="en-US" dirty="0"/>
              <a:t>Gather data on the background for the patient</a:t>
            </a:r>
          </a:p>
          <a:p>
            <a:pPr lvl="1"/>
            <a:r>
              <a:rPr lang="en-US" dirty="0"/>
              <a:t>Male/Female</a:t>
            </a:r>
          </a:p>
          <a:p>
            <a:pPr lvl="1"/>
            <a:r>
              <a:rPr lang="en-US" dirty="0"/>
              <a:t>Age</a:t>
            </a:r>
          </a:p>
          <a:p>
            <a:pPr lvl="1"/>
            <a:r>
              <a:rPr lang="en-US" dirty="0"/>
              <a:t>Geolocation</a:t>
            </a:r>
          </a:p>
          <a:p>
            <a:pPr lvl="1"/>
            <a:r>
              <a:rPr lang="en-US" dirty="0"/>
              <a:t>Location of mole</a:t>
            </a:r>
          </a:p>
          <a:p>
            <a:r>
              <a:rPr lang="en-US" dirty="0"/>
              <a:t>Expand model to detect different kind of skin diseases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2A50D-AF25-5344-BEC0-B691DBFFD6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32298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3EEAF6-1E35-8548-A206-5DCD01859F30}"/>
              </a:ext>
            </a:extLst>
          </p:cNvPr>
          <p:cNvSpPr/>
          <p:nvPr/>
        </p:nvSpPr>
        <p:spPr>
          <a:xfrm>
            <a:off x="803726" y="1066976"/>
            <a:ext cx="2888091" cy="18208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7" name="Google Shape;707;p34"/>
          <p:cNvSpPr txBox="1">
            <a:spLocks noGrp="1"/>
          </p:cNvSpPr>
          <p:nvPr>
            <p:ph type="body" idx="4294967295"/>
          </p:nvPr>
        </p:nvSpPr>
        <p:spPr>
          <a:xfrm>
            <a:off x="457200" y="2152275"/>
            <a:ext cx="3575400" cy="25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AU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IMPLEMENTATION</a:t>
            </a:r>
            <a:endParaRPr b="1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Get the model to a stage where it can be published on a website or via an app</a:t>
            </a:r>
            <a:endParaRPr dirty="0"/>
          </a:p>
        </p:txBody>
      </p:sp>
      <p:sp>
        <p:nvSpPr>
          <p:cNvPr id="708" name="Google Shape;708;p3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98F925-76FD-4649-8F88-9BFE88BE275A}"/>
              </a:ext>
            </a:extLst>
          </p:cNvPr>
          <p:cNvSpPr/>
          <p:nvPr/>
        </p:nvSpPr>
        <p:spPr>
          <a:xfrm>
            <a:off x="5576934" y="1542484"/>
            <a:ext cx="1612131" cy="29837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9" name="Google Shape;709;p34"/>
          <p:cNvGrpSpPr/>
          <p:nvPr/>
        </p:nvGrpSpPr>
        <p:grpSpPr>
          <a:xfrm>
            <a:off x="452267" y="955506"/>
            <a:ext cx="3580333" cy="2097675"/>
            <a:chOff x="1177450" y="241631"/>
            <a:chExt cx="6173152" cy="3616776"/>
          </a:xfrm>
        </p:grpSpPr>
        <p:sp>
          <p:nvSpPr>
            <p:cNvPr id="710" name="Google Shape;710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" name="Google Shape;685;p32">
            <a:extLst>
              <a:ext uri="{FF2B5EF4-FFF2-40B4-BE49-F238E27FC236}">
                <a16:creationId xmlns:a16="http://schemas.microsoft.com/office/drawing/2014/main" id="{51B20E2D-DA56-4A45-93C2-6413A5A09ECF}"/>
              </a:ext>
            </a:extLst>
          </p:cNvPr>
          <p:cNvGrpSpPr/>
          <p:nvPr/>
        </p:nvGrpSpPr>
        <p:grpSpPr>
          <a:xfrm>
            <a:off x="5551836" y="1308830"/>
            <a:ext cx="1655338" cy="3433500"/>
            <a:chOff x="2547150" y="238125"/>
            <a:chExt cx="2525675" cy="5238750"/>
          </a:xfrm>
        </p:grpSpPr>
        <p:sp>
          <p:nvSpPr>
            <p:cNvPr id="11" name="Google Shape;686;p32">
              <a:extLst>
                <a:ext uri="{FF2B5EF4-FFF2-40B4-BE49-F238E27FC236}">
                  <a16:creationId xmlns:a16="http://schemas.microsoft.com/office/drawing/2014/main" id="{6B7D7A27-5BE9-C942-9BA1-DA81995E27FF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87;p32">
              <a:extLst>
                <a:ext uri="{FF2B5EF4-FFF2-40B4-BE49-F238E27FC236}">
                  <a16:creationId xmlns:a16="http://schemas.microsoft.com/office/drawing/2014/main" id="{A2856E52-6FF6-044C-95B5-5B1105E15A89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88;p32">
              <a:extLst>
                <a:ext uri="{FF2B5EF4-FFF2-40B4-BE49-F238E27FC236}">
                  <a16:creationId xmlns:a16="http://schemas.microsoft.com/office/drawing/2014/main" id="{717253A9-43EA-F540-9D6D-AFC4E8BED611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89;p32">
              <a:extLst>
                <a:ext uri="{FF2B5EF4-FFF2-40B4-BE49-F238E27FC236}">
                  <a16:creationId xmlns:a16="http://schemas.microsoft.com/office/drawing/2014/main" id="{80727BFE-B226-5840-BEB1-6307C2872F92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191884F-EE95-234D-962F-A712ACBCE9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30"/>
          <a:stretch/>
        </p:blipFill>
        <p:spPr>
          <a:xfrm>
            <a:off x="1208239" y="882413"/>
            <a:ext cx="1863208" cy="21522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C2A5AD-9A36-3045-A055-27CDD26843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30"/>
          <a:stretch/>
        </p:blipFill>
        <p:spPr>
          <a:xfrm>
            <a:off x="5447286" y="1871346"/>
            <a:ext cx="1759888" cy="20329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5"/>
          <p:cNvSpPr txBox="1">
            <a:spLocks noGrp="1"/>
          </p:cNvSpPr>
          <p:nvPr>
            <p:ph type="ctrTitle" idx="4294967295"/>
          </p:nvPr>
        </p:nvSpPr>
        <p:spPr>
          <a:xfrm>
            <a:off x="1275150" y="12785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THANKS!</a:t>
            </a:r>
            <a:endParaRPr sz="10000"/>
          </a:p>
        </p:txBody>
      </p:sp>
      <p:sp>
        <p:nvSpPr>
          <p:cNvPr id="720" name="Google Shape;720;p35"/>
          <p:cNvSpPr txBox="1">
            <a:spLocks noGrp="1"/>
          </p:cNvSpPr>
          <p:nvPr>
            <p:ph type="subTitle" idx="4294967295"/>
          </p:nvPr>
        </p:nvSpPr>
        <p:spPr>
          <a:xfrm>
            <a:off x="1275150" y="2325749"/>
            <a:ext cx="6593700" cy="16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Any questions?</a:t>
            </a:r>
            <a:endParaRPr sz="3600"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600" b="1" dirty="0"/>
          </a:p>
        </p:txBody>
      </p:sp>
      <p:sp>
        <p:nvSpPr>
          <p:cNvPr id="721" name="Google Shape;721;p3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CONTEXT</a:t>
            </a:r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the background for this project</a:t>
            </a:r>
            <a:endParaRPr dirty="0"/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endParaRPr sz="12000">
              <a:solidFill>
                <a:schemeClr val="accent2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7"/>
          <p:cNvSpPr txBox="1">
            <a:spLocks noGrp="1"/>
          </p:cNvSpPr>
          <p:nvPr>
            <p:ph type="body" idx="1"/>
          </p:nvPr>
        </p:nvSpPr>
        <p:spPr>
          <a:xfrm>
            <a:off x="1519975" y="1324708"/>
            <a:ext cx="6104100" cy="3012830"/>
          </a:xfrm>
          <a:prstGeom prst="rect">
            <a:avLst/>
          </a:prstGeom>
          <a:solidFill>
            <a:schemeClr val="lt1">
              <a:alpha val="5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8100" indent="0">
              <a:buNone/>
            </a:pPr>
            <a:r>
              <a:rPr lang="en-AU" dirty="0"/>
              <a:t>Australia has one of the highest rate of skin cancer in the word. It is roughly 2 to 3 times higher than that of the UK, USA or Canada and an estimated 2000 people die from skin cancer each year. </a:t>
            </a:r>
          </a:p>
        </p:txBody>
      </p:sp>
      <p:sp>
        <p:nvSpPr>
          <p:cNvPr id="494" name="Google Shape;494;p1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BUSINESS QUESTION</a:t>
            </a:r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do </a:t>
            </a:r>
            <a:r>
              <a:rPr lang="en-AU" dirty="0"/>
              <a:t>I</a:t>
            </a:r>
            <a:r>
              <a:rPr lang="en" dirty="0"/>
              <a:t> hope to achieve with this project</a:t>
            </a:r>
            <a:endParaRPr dirty="0"/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2"/>
                </a:solidFill>
                <a:latin typeface="Oswald"/>
                <a:sym typeface="Oswald"/>
              </a:rPr>
              <a:t>2</a:t>
            </a:r>
            <a:endParaRPr sz="12000" dirty="0">
              <a:solidFill>
                <a:schemeClr val="accent2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6653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BUSINESS </a:t>
            </a:r>
            <a:r>
              <a:rPr lang="en" sz="2800" dirty="0">
                <a:solidFill>
                  <a:schemeClr val="accent2"/>
                </a:solidFill>
              </a:rPr>
              <a:t>QUESTION</a:t>
            </a:r>
            <a:endParaRPr sz="2800" dirty="0">
              <a:solidFill>
                <a:schemeClr val="accent2"/>
              </a:solidFill>
            </a:endParaRPr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885630"/>
          </a:xfrm>
          <a:prstGeom prst="rect">
            <a:avLst/>
          </a:prstGeom>
          <a:solidFill>
            <a:schemeClr val="lt1">
              <a:alpha val="5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r>
              <a:rPr lang="en-AU" dirty="0"/>
              <a:t>Can we develop a model which will reduce expenses and time spent on biopsy?</a:t>
            </a:r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5" name="Google Shape;499;p18">
            <a:extLst>
              <a:ext uri="{FF2B5EF4-FFF2-40B4-BE49-F238E27FC236}">
                <a16:creationId xmlns:a16="http://schemas.microsoft.com/office/drawing/2014/main" id="{70600D9E-FFB6-2A4A-BBAC-C0F0481F2217}"/>
              </a:ext>
            </a:extLst>
          </p:cNvPr>
          <p:cNvSpPr txBox="1">
            <a:spLocks/>
          </p:cNvSpPr>
          <p:nvPr/>
        </p:nvSpPr>
        <p:spPr>
          <a:xfrm>
            <a:off x="1075850" y="225815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AU" dirty="0"/>
              <a:t>END </a:t>
            </a:r>
            <a:r>
              <a:rPr lang="en-AU" dirty="0">
                <a:solidFill>
                  <a:schemeClr val="accent2"/>
                </a:solidFill>
              </a:rPr>
              <a:t>USERs</a:t>
            </a:r>
          </a:p>
        </p:txBody>
      </p:sp>
      <p:sp>
        <p:nvSpPr>
          <p:cNvPr id="6" name="Google Shape;500;p18">
            <a:extLst>
              <a:ext uri="{FF2B5EF4-FFF2-40B4-BE49-F238E27FC236}">
                <a16:creationId xmlns:a16="http://schemas.microsoft.com/office/drawing/2014/main" id="{6017654A-03EE-7741-98BE-7E7235797FFD}"/>
              </a:ext>
            </a:extLst>
          </p:cNvPr>
          <p:cNvSpPr txBox="1">
            <a:spLocks/>
          </p:cNvSpPr>
          <p:nvPr/>
        </p:nvSpPr>
        <p:spPr>
          <a:xfrm>
            <a:off x="1047750" y="2973954"/>
            <a:ext cx="6996600" cy="589861"/>
          </a:xfrm>
          <a:prstGeom prst="rect">
            <a:avLst/>
          </a:prstGeom>
          <a:solidFill>
            <a:schemeClr val="lt1"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AU" dirty="0"/>
              <a:t>The general public</a:t>
            </a:r>
          </a:p>
        </p:txBody>
      </p:sp>
    </p:spTree>
    <p:extLst>
      <p:ext uri="{BB962C8B-B14F-4D97-AF65-F5344CB8AC3E}">
        <p14:creationId xmlns:p14="http://schemas.microsoft.com/office/powerpoint/2010/main" val="4208940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DATA </a:t>
            </a:r>
            <a:r>
              <a:rPr lang="en" sz="2800" dirty="0">
                <a:solidFill>
                  <a:schemeClr val="accent2"/>
                </a:solidFill>
              </a:rPr>
              <a:t>QUESTION</a:t>
            </a:r>
            <a:endParaRPr sz="2800" dirty="0">
              <a:solidFill>
                <a:schemeClr val="accent2"/>
              </a:solidFill>
            </a:endParaRPr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885630"/>
          </a:xfrm>
          <a:prstGeom prst="rect">
            <a:avLst/>
          </a:prstGeom>
          <a:solidFill>
            <a:schemeClr val="lt1">
              <a:alpha val="5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r>
              <a:rPr lang="en-AU" dirty="0"/>
              <a:t>Can we from a picture of a mole confidently determine if it’s cancerous?</a:t>
            </a:r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2154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PROJECT PIPELINE</a:t>
            </a:r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Life cycle of the project</a:t>
            </a:r>
            <a:endParaRPr dirty="0"/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0" dirty="0">
                <a:solidFill>
                  <a:schemeClr val="accent2"/>
                </a:solidFill>
              </a:rPr>
              <a:t>3</a:t>
            </a:r>
            <a:endParaRPr sz="12000" dirty="0">
              <a:solidFill>
                <a:schemeClr val="accent2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4584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0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PROJECT </a:t>
            </a:r>
            <a:r>
              <a:rPr lang="en" sz="2800" dirty="0">
                <a:solidFill>
                  <a:schemeClr val="accent2"/>
                </a:solidFill>
              </a:rPr>
              <a:t>PIPELINE</a:t>
            </a:r>
            <a:endParaRPr sz="2800" dirty="0">
              <a:solidFill>
                <a:schemeClr val="accent2"/>
              </a:solidFill>
            </a:endParaRPr>
          </a:p>
        </p:txBody>
      </p:sp>
      <p:sp>
        <p:nvSpPr>
          <p:cNvPr id="792" name="Google Shape;792;p4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793" name="Google Shape;793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5" name="Google Shape;795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796" name="Google Shape;796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97" name="Google Shape;797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798" name="Google Shape;798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799" name="Google Shape;799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0" name="Google Shape;800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1" name="Google Shape;801;p40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802" name="Google Shape;802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3" name="Google Shape;803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5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4" name="Google Shape;804;p40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805" name="Google Shape;805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6" name="Google Shape;806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6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7" name="Google Shape;807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808" name="Google Shape;808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9" name="Google Shape;809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10" name="Google Shape;810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811" name="Google Shape;811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12" name="Google Shape;812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813" name="Google Shape;813;p40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Project Context</a:t>
            </a:r>
          </a:p>
        </p:txBody>
      </p:sp>
      <p:sp>
        <p:nvSpPr>
          <p:cNvPr id="814" name="Google Shape;814;p40"/>
          <p:cNvSpPr txBox="1"/>
          <p:nvPr/>
        </p:nvSpPr>
        <p:spPr>
          <a:xfrm>
            <a:off x="3283518" y="1156100"/>
            <a:ext cx="1535191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 </a:t>
            </a:r>
            <a:r>
              <a:rPr lang="en-AU" b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Acquisition</a:t>
            </a:r>
            <a:r>
              <a:rPr lang="en" b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5" name="Google Shape;815;p40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Modelling &amp; testing</a:t>
            </a:r>
          </a:p>
        </p:txBody>
      </p:sp>
      <p:sp>
        <p:nvSpPr>
          <p:cNvPr id="816" name="Google Shape;816;p40"/>
          <p:cNvSpPr txBox="1"/>
          <p:nvPr/>
        </p:nvSpPr>
        <p:spPr>
          <a:xfrm>
            <a:off x="2187071" y="4063600"/>
            <a:ext cx="1748586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Business question</a:t>
            </a:r>
            <a:endParaRPr b="1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7" name="Google Shape;817;p40"/>
          <p:cNvSpPr txBox="1"/>
          <p:nvPr/>
        </p:nvSpPr>
        <p:spPr>
          <a:xfrm>
            <a:off x="4142451" y="4063600"/>
            <a:ext cx="189397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 Pre-processing</a:t>
            </a:r>
          </a:p>
        </p:txBody>
      </p:sp>
      <p:sp>
        <p:nvSpPr>
          <p:cNvPr id="818" name="Google Shape;818;p40"/>
          <p:cNvSpPr txBox="1"/>
          <p:nvPr/>
        </p:nvSpPr>
        <p:spPr>
          <a:xfrm>
            <a:off x="6286774" y="4080562"/>
            <a:ext cx="166148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Stakeholder recommendations</a:t>
            </a:r>
            <a:endParaRPr sz="900" b="1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Quince template">
  <a:themeElements>
    <a:clrScheme name="Custom 347">
      <a:dk1>
        <a:srgbClr val="28324A"/>
      </a:dk1>
      <a:lt1>
        <a:srgbClr val="FFFFFF"/>
      </a:lt1>
      <a:dk2>
        <a:srgbClr val="707685"/>
      </a:dk2>
      <a:lt2>
        <a:srgbClr val="E5E5E5"/>
      </a:lt2>
      <a:accent1>
        <a:srgbClr val="00CEF6"/>
      </a:accent1>
      <a:accent2>
        <a:srgbClr val="3C78D8"/>
      </a:accent2>
      <a:accent3>
        <a:srgbClr val="00A7C8"/>
      </a:accent3>
      <a:accent4>
        <a:srgbClr val="8EC400"/>
      </a:accent4>
      <a:accent5>
        <a:srgbClr val="AFF000"/>
      </a:accent5>
      <a:accent6>
        <a:srgbClr val="7F7F7F"/>
      </a:accent6>
      <a:hlink>
        <a:srgbClr val="2832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2395</TotalTime>
  <Words>378</Words>
  <Application>Microsoft Macintosh PowerPoint</Application>
  <PresentationFormat>On-screen Show (16:9)</PresentationFormat>
  <Paragraphs>122</Paragraphs>
  <Slides>22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Arial</vt:lpstr>
      <vt:lpstr>Source Sans Pro</vt:lpstr>
      <vt:lpstr>Oswald</vt:lpstr>
      <vt:lpstr>Quince template</vt:lpstr>
      <vt:lpstr>Skin Cancer</vt:lpstr>
      <vt:lpstr>AGENDA</vt:lpstr>
      <vt:lpstr>CONTEXT</vt:lpstr>
      <vt:lpstr>PowerPoint Presentation</vt:lpstr>
      <vt:lpstr>BUSINESS QUESTION</vt:lpstr>
      <vt:lpstr>BUSINESS QUESTION</vt:lpstr>
      <vt:lpstr>DATA QUESTION</vt:lpstr>
      <vt:lpstr>PROJECT PIPELINE</vt:lpstr>
      <vt:lpstr>PROJECT PIPELINE</vt:lpstr>
      <vt:lpstr>DATA</vt:lpstr>
      <vt:lpstr>DATA SET</vt:lpstr>
      <vt:lpstr>DATA DISTRUBUTION</vt:lpstr>
      <vt:lpstr>DATA PREPROCESSING</vt:lpstr>
      <vt:lpstr>IMAGE PREPROCESSING</vt:lpstr>
      <vt:lpstr>Models and preformace</vt:lpstr>
      <vt:lpstr>MODELS</vt:lpstr>
      <vt:lpstr>Convolutional Neural Network (CNN)</vt:lpstr>
      <vt:lpstr>Visual Geometry Group (VGG16)</vt:lpstr>
      <vt:lpstr>FUTURE IMPORVEMENTS</vt:lpstr>
      <vt:lpstr>FUTURE IMPROVEMENTS</vt:lpstr>
      <vt:lpstr>PowerPoint Presentation</vt:lpstr>
      <vt:lpstr>THANKS!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Prediction Skin Cancer</dc:title>
  <cp:lastModifiedBy>Microsoft Office User</cp:lastModifiedBy>
  <cp:revision>26</cp:revision>
  <dcterms:modified xsi:type="dcterms:W3CDTF">2022-04-19T04:46:00Z</dcterms:modified>
</cp:coreProperties>
</file>